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72" r:id="rId2"/>
  </p:sldMasterIdLst>
  <p:notesMasterIdLst>
    <p:notesMasterId r:id="rId12"/>
  </p:notesMasterIdLst>
  <p:handoutMasterIdLst>
    <p:handoutMasterId r:id="rId13"/>
  </p:handoutMasterIdLst>
  <p:sldIdLst>
    <p:sldId id="256" r:id="rId3"/>
    <p:sldId id="257" r:id="rId4"/>
    <p:sldId id="259" r:id="rId5"/>
    <p:sldId id="260" r:id="rId6"/>
    <p:sldId id="258" r:id="rId7"/>
    <p:sldId id="261" r:id="rId8"/>
    <p:sldId id="265" r:id="rId9"/>
    <p:sldId id="264" r:id="rId10"/>
    <p:sldId id="266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8"/>
    <p:restoredTop sz="91426"/>
  </p:normalViewPr>
  <p:slideViewPr>
    <p:cSldViewPr snapToGrid="0" snapToObjects="1">
      <p:cViewPr varScale="1">
        <p:scale>
          <a:sx n="67" d="100"/>
          <a:sy n="67" d="100"/>
        </p:scale>
        <p:origin x="834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101491C-C5E1-AC47-838E-E45FD23D3761}" type="datetimeFigureOut">
              <a:rPr lang="en-US" smtClean="0"/>
              <a:t>9/4/2019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C222D2E-D898-C04E-9B78-7A9C92162E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9259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C41F82-1588-9B46-A23E-5062EE2158C2}" type="datetimeFigureOut">
              <a:rPr lang="en-US" smtClean="0"/>
              <a:t>9/4/2019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7EBB16B-AC84-7E48-9332-876FD7DBA4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82701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EBB16B-AC84-7E48-9332-876FD7DBA47A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881813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EBB16B-AC84-7E48-9332-876FD7DBA47A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27613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Volume can also show attitude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EBB16B-AC84-7E48-9332-876FD7DBA47A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81333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EBB16B-AC84-7E48-9332-876FD7DBA47A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876784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EBB16B-AC84-7E48-9332-876FD7DBA47A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39688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EBB16B-AC84-7E48-9332-876FD7DBA47A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7837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EBB16B-AC84-7E48-9332-876FD7DBA47A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151096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This is the only section that requires a confirmation of the answer. After you click on Next, click</a:t>
            </a:r>
            <a:r>
              <a:rPr lang="en-US" baseline="0" dirty="0" smtClean="0"/>
              <a:t> on Okay. </a:t>
            </a:r>
            <a:r>
              <a:rPr lang="en-US" baseline="0" smtClean="0"/>
              <a:t>If you forget to click on Okay, you will waste time because you will get a message screen that sends you back to the Okay button.</a:t>
            </a:r>
            <a:endParaRPr lang="en-US" dirty="0" smtClean="0"/>
          </a:p>
          <a:p>
            <a:r>
              <a:rPr lang="en-US" dirty="0" smtClean="0"/>
              <a:t>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EBB16B-AC84-7E48-9332-876FD7DBA47A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22637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D32F9-7C98-B94D-A48C-08EEBE81C0EC}" type="datetimeFigureOut">
              <a:rPr lang="en-US" smtClean="0"/>
              <a:t>9/4/2019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D30EA-936D-1F49-B58A-17F9185517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7764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D32F9-7C98-B94D-A48C-08EEBE81C0EC}" type="datetimeFigureOut">
              <a:rPr lang="en-US" smtClean="0"/>
              <a:t>9/4/2019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D30EA-936D-1F49-B58A-17F9185517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4410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D32F9-7C98-B94D-A48C-08EEBE81C0EC}" type="datetimeFigureOut">
              <a:rPr lang="en-US" smtClean="0"/>
              <a:t>9/4/2019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D30EA-936D-1F49-B58A-17F9185517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976538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D32F9-7C98-B94D-A48C-08EEBE81C0EC}" type="datetimeFigureOut">
              <a:rPr lang="en-US" smtClean="0"/>
              <a:t>9/4/2019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D30EA-936D-1F49-B58A-17F918551747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6216765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D32F9-7C98-B94D-A48C-08EEBE81C0EC}" type="datetimeFigureOut">
              <a:rPr lang="en-US" smtClean="0"/>
              <a:t>9/4/2019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D30EA-936D-1F49-B58A-17F9185517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998290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D32F9-7C98-B94D-A48C-08EEBE81C0EC}" type="datetimeFigureOut">
              <a:rPr lang="en-US" smtClean="0"/>
              <a:t>9/4/2019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D30EA-936D-1F49-B58A-17F918551747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7692805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8" y="1845734"/>
            <a:ext cx="493776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D32F9-7C98-B94D-A48C-08EEBE81C0EC}" type="datetimeFigureOut">
              <a:rPr lang="en-US" smtClean="0"/>
              <a:t>9/4/2019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D30EA-936D-1F49-B58A-17F9185517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384516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D32F9-7C98-B94D-A48C-08EEBE81C0EC}" type="datetimeFigureOut">
              <a:rPr lang="en-US" smtClean="0"/>
              <a:t>9/4/2019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D30EA-936D-1F49-B58A-17F9185517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373264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D32F9-7C98-B94D-A48C-08EEBE81C0EC}" type="datetimeFigureOut">
              <a:rPr lang="en-US" smtClean="0"/>
              <a:t>9/4/2019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D30EA-936D-1F49-B58A-17F9185517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590083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D32F9-7C98-B94D-A48C-08EEBE81C0EC}" type="datetimeFigureOut">
              <a:rPr lang="en-US" smtClean="0"/>
              <a:t>9/4/2019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D30EA-936D-1F49-B58A-17F9185517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873703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17AD32F9-7C98-B94D-A48C-08EEBE81C0EC}" type="datetimeFigureOut">
              <a:rPr lang="en-US" smtClean="0"/>
              <a:t>9/4/2019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EDD30EA-936D-1F49-B58A-17F9185517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04047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D32F9-7C98-B94D-A48C-08EEBE81C0EC}" type="datetimeFigureOut">
              <a:rPr lang="en-US" smtClean="0"/>
              <a:t>9/4/2019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D30EA-936D-1F49-B58A-17F9185517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426867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D32F9-7C98-B94D-A48C-08EEBE81C0EC}" type="datetimeFigureOut">
              <a:rPr lang="en-US" smtClean="0"/>
              <a:t>9/4/2019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D30EA-936D-1F49-B58A-17F9185517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378587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D32F9-7C98-B94D-A48C-08EEBE81C0EC}" type="datetimeFigureOut">
              <a:rPr lang="en-US" smtClean="0"/>
              <a:t>9/4/2019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D30EA-936D-1F49-B58A-17F9185517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605655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D32F9-7C98-B94D-A48C-08EEBE81C0EC}" type="datetimeFigureOut">
              <a:rPr lang="en-US" smtClean="0"/>
              <a:t>9/4/2019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D30EA-936D-1F49-B58A-17F9185517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68933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D32F9-7C98-B94D-A48C-08EEBE81C0EC}" type="datetimeFigureOut">
              <a:rPr lang="en-US" smtClean="0"/>
              <a:t>9/4/2019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D30EA-936D-1F49-B58A-17F9185517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48582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D32F9-7C98-B94D-A48C-08EEBE81C0EC}" type="datetimeFigureOut">
              <a:rPr lang="en-US" smtClean="0"/>
              <a:t>9/4/2019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D30EA-936D-1F49-B58A-17F9185517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1476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D32F9-7C98-B94D-A48C-08EEBE81C0EC}" type="datetimeFigureOut">
              <a:rPr lang="en-US" smtClean="0"/>
              <a:t>9/4/2019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D30EA-936D-1F49-B58A-17F9185517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9675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D32F9-7C98-B94D-A48C-08EEBE81C0EC}" type="datetimeFigureOut">
              <a:rPr lang="en-US" smtClean="0"/>
              <a:t>9/4/2019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D30EA-936D-1F49-B58A-17F9185517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3496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D32F9-7C98-B94D-A48C-08EEBE81C0EC}" type="datetimeFigureOut">
              <a:rPr lang="en-US" smtClean="0"/>
              <a:t>9/4/2019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D30EA-936D-1F49-B58A-17F9185517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22631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D32F9-7C98-B94D-A48C-08EEBE81C0EC}" type="datetimeFigureOut">
              <a:rPr lang="en-US" smtClean="0"/>
              <a:t>9/4/2019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D30EA-936D-1F49-B58A-17F9185517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02667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D32F9-7C98-B94D-A48C-08EEBE81C0EC}" type="datetimeFigureOut">
              <a:rPr lang="en-US" smtClean="0"/>
              <a:t>9/4/2019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D30EA-936D-1F49-B58A-17F9185517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5625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AD32F9-7C98-B94D-A48C-08EEBE81C0EC}" type="datetimeFigureOut">
              <a:rPr lang="en-US" smtClean="0"/>
              <a:t>9/4/2019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DD30EA-936D-1F49-B58A-17F9185517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75566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6334316"/>
            <a:ext cx="12191985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17AD32F9-7C98-B94D-A48C-08EEBE81C0EC}" type="datetimeFigureOut">
              <a:rPr lang="en-US" smtClean="0"/>
              <a:t>9/4/2019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3EDD30EA-936D-1F49-B58A-17F918551747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757209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 smtClean="0"/>
              <a:t>Review </a:t>
            </a:r>
            <a:endParaRPr lang="en-US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sz="4400" b="1" dirty="0" smtClean="0"/>
              <a:t>Listening Section</a:t>
            </a:r>
          </a:p>
          <a:p>
            <a:r>
              <a:rPr lang="en-US" sz="4000" b="1" dirty="0" smtClean="0"/>
              <a:t>Lecture</a:t>
            </a:r>
            <a:endParaRPr lang="en-US" sz="4000" b="1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15680" y="391543"/>
            <a:ext cx="2540000" cy="171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40939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Technique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dirty="0" smtClean="0"/>
              <a:t>A </a:t>
            </a:r>
            <a:r>
              <a:rPr lang="en-US" sz="3600" i="1" dirty="0" smtClean="0"/>
              <a:t>technique</a:t>
            </a:r>
            <a:r>
              <a:rPr lang="en-US" sz="3600" dirty="0" smtClean="0"/>
              <a:t> question asks you to identify the way a professor makes a point or why a certain point is mentioned. </a:t>
            </a:r>
            <a:endParaRPr lang="en-US" sz="3600" dirty="0"/>
          </a:p>
        </p:txBody>
      </p:sp>
      <p:sp>
        <p:nvSpPr>
          <p:cNvPr id="4" name="TextBox 3"/>
          <p:cNvSpPr txBox="1"/>
          <p:nvPr/>
        </p:nvSpPr>
        <p:spPr>
          <a:xfrm>
            <a:off x="6432331" y="3563007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76518" y="1667435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466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1353800" cy="1325563"/>
          </a:xfrm>
        </p:spPr>
        <p:txBody>
          <a:bodyPr/>
          <a:lstStyle/>
          <a:p>
            <a:r>
              <a:rPr lang="en-US" b="1" dirty="0" smtClean="0"/>
              <a:t>1 Notice how the professor explains a point 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en-US" sz="3600" dirty="0" smtClean="0"/>
              <a:t>Some of the most common techniques for explaining a concept or an idea are providing </a:t>
            </a:r>
            <a:r>
              <a:rPr lang="en-US" sz="3600" dirty="0"/>
              <a:t>a definition, </a:t>
            </a:r>
            <a:r>
              <a:rPr lang="en-US" sz="3600" dirty="0" smtClean="0"/>
              <a:t>giving an </a:t>
            </a:r>
            <a:r>
              <a:rPr lang="en-US" sz="3600" dirty="0"/>
              <a:t>example, or a </a:t>
            </a:r>
            <a:r>
              <a:rPr lang="en-US" sz="3600" dirty="0" smtClean="0"/>
              <a:t>making a comparison</a:t>
            </a:r>
            <a:r>
              <a:rPr lang="en-US" sz="3600" dirty="0"/>
              <a:t>.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601236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b="1" dirty="0" smtClean="0"/>
              <a:t>2 Listen closely to examples </a:t>
            </a:r>
            <a:endParaRPr lang="en-US" b="1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959493"/>
          </a:xfrm>
        </p:spPr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buNone/>
            </a:pPr>
            <a:r>
              <a:rPr lang="en-US" sz="3600" dirty="0" smtClean="0"/>
              <a:t>Examples are an important technique that professors use in their lectures. When a professor gives an example, the concept that is being explained is probably a main idea. Be sure that both the main idea and the example are in your notes.</a:t>
            </a:r>
          </a:p>
        </p:txBody>
      </p:sp>
    </p:spTree>
    <p:extLst>
      <p:ext uri="{BB962C8B-B14F-4D97-AF65-F5344CB8AC3E}">
        <p14:creationId xmlns:p14="http://schemas.microsoft.com/office/powerpoint/2010/main" val="128460965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3  </a:t>
            </a:r>
            <a:r>
              <a:rPr lang="en-US" b="1" dirty="0"/>
              <a:t>Listen for </a:t>
            </a:r>
            <a:r>
              <a:rPr lang="en-US" b="1" dirty="0" smtClean="0"/>
              <a:t>a sudden change in topic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marR="0" lvl="0" indent="-5143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sz="3600" dirty="0" smtClean="0"/>
              <a:t>Ask yourself </a:t>
            </a:r>
            <a:r>
              <a:rPr lang="en-US" sz="3600" i="1" dirty="0" smtClean="0"/>
              <a:t>why</a:t>
            </a:r>
            <a:r>
              <a:rPr lang="en-US" sz="3600" dirty="0" smtClean="0"/>
              <a:t> the professor is mentioning a new</a:t>
            </a:r>
          </a:p>
          <a:p>
            <a:pPr marL="514350" marR="0" lvl="0" indent="-5143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sz="3600" dirty="0" smtClean="0"/>
              <a:t>topic. How does it relate to the general topic? What is</a:t>
            </a:r>
          </a:p>
          <a:p>
            <a:pPr marL="514350" marR="0" lvl="0" indent="-5143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sz="3600" dirty="0" smtClean="0"/>
              <a:t>the purpose? </a:t>
            </a:r>
          </a:p>
          <a:p>
            <a:pPr marL="514350" marR="0" lvl="0" indent="-5143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lang="en-US" sz="3600" dirty="0"/>
          </a:p>
          <a:p>
            <a:pPr marL="514350" marR="0" lvl="0" indent="-5143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sz="3600" dirty="0" smtClean="0"/>
              <a:t>A common way to present a technique question is: </a:t>
            </a:r>
          </a:p>
          <a:p>
            <a:pPr marL="514350" marR="0" lvl="0" indent="-5143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sz="3600" dirty="0" smtClean="0"/>
              <a:t>Why does the professor mention---?</a:t>
            </a:r>
          </a:p>
          <a:p>
            <a:pPr marL="514350" indent="-51435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en-US" sz="36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84882212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Question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1215255" cy="4351338"/>
          </a:xfrm>
          <a:ln>
            <a:noFill/>
          </a:ln>
        </p:spPr>
        <p:txBody>
          <a:bodyPr>
            <a:normAutofit/>
          </a:bodyPr>
          <a:lstStyle/>
          <a:p>
            <a:pPr marL="514350" indent="-51435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3600" dirty="0" smtClean="0"/>
              <a:t>How does the professor explain </a:t>
            </a:r>
            <a:r>
              <a:rPr lang="en-US" sz="3600" dirty="0" err="1" smtClean="0"/>
              <a:t>Batesian</a:t>
            </a:r>
            <a:r>
              <a:rPr lang="en-US" sz="3600" dirty="0" smtClean="0"/>
              <a:t> mimicry?</a:t>
            </a:r>
          </a:p>
          <a:p>
            <a:pPr marL="514350" indent="-514350">
              <a:lnSpc>
                <a:spcPct val="100000"/>
              </a:lnSpc>
              <a:spcBef>
                <a:spcPts val="0"/>
              </a:spcBef>
              <a:buNone/>
            </a:pPr>
            <a:endParaRPr lang="en-US" sz="3600" dirty="0"/>
          </a:p>
          <a:p>
            <a:pPr>
              <a:lnSpc>
                <a:spcPct val="100000"/>
              </a:lnSpc>
              <a:spcBef>
                <a:spcPts val="0"/>
              </a:spcBef>
              <a:buFont typeface="Courier New" charset="0"/>
              <a:buChar char="o"/>
            </a:pPr>
            <a:r>
              <a:rPr lang="en-US" sz="3600" dirty="0" smtClean="0"/>
              <a:t> By giving a precise definition</a:t>
            </a:r>
          </a:p>
          <a:p>
            <a:pPr>
              <a:lnSpc>
                <a:spcPct val="100000"/>
              </a:lnSpc>
              <a:spcBef>
                <a:spcPts val="0"/>
              </a:spcBef>
              <a:buFont typeface="Courier New" charset="0"/>
              <a:buChar char="o"/>
            </a:pPr>
            <a:r>
              <a:rPr lang="en-US" sz="3600" dirty="0"/>
              <a:t> </a:t>
            </a:r>
            <a:r>
              <a:rPr lang="en-US" sz="3600" dirty="0" smtClean="0"/>
              <a:t>By providing several examples</a:t>
            </a:r>
          </a:p>
          <a:p>
            <a:pPr>
              <a:lnSpc>
                <a:spcPct val="100000"/>
              </a:lnSpc>
              <a:spcBef>
                <a:spcPts val="0"/>
              </a:spcBef>
              <a:buFont typeface="Courier New" charset="0"/>
              <a:buChar char="o"/>
            </a:pPr>
            <a:r>
              <a:rPr lang="en-US" sz="3600" dirty="0"/>
              <a:t> </a:t>
            </a:r>
            <a:r>
              <a:rPr lang="en-US" sz="3600" dirty="0" smtClean="0"/>
              <a:t>By referring to the textbook</a:t>
            </a:r>
          </a:p>
          <a:p>
            <a:pPr>
              <a:lnSpc>
                <a:spcPct val="100000"/>
              </a:lnSpc>
              <a:spcBef>
                <a:spcPts val="0"/>
              </a:spcBef>
              <a:buFont typeface="Courier New" charset="0"/>
              <a:buChar char="o"/>
            </a:pPr>
            <a:r>
              <a:rPr lang="en-US" sz="3600" dirty="0"/>
              <a:t> </a:t>
            </a:r>
            <a:r>
              <a:rPr lang="en-US" sz="3600" dirty="0" smtClean="0"/>
              <a:t>By contrasting it with another hypothesis</a:t>
            </a:r>
          </a:p>
        </p:txBody>
      </p:sp>
    </p:spTree>
    <p:extLst>
      <p:ext uri="{BB962C8B-B14F-4D97-AF65-F5344CB8AC3E}">
        <p14:creationId xmlns:p14="http://schemas.microsoft.com/office/powerpoint/2010/main" val="18349436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Answer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1215255" cy="4351338"/>
          </a:xfrm>
          <a:ln>
            <a:noFill/>
          </a:ln>
        </p:spPr>
        <p:txBody>
          <a:bodyPr>
            <a:normAutofit/>
          </a:bodyPr>
          <a:lstStyle/>
          <a:p>
            <a:pPr marL="514350" indent="-51435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3600" dirty="0" smtClean="0"/>
              <a:t>How does the professor explain </a:t>
            </a:r>
            <a:r>
              <a:rPr lang="en-US" sz="3600" dirty="0" err="1" smtClean="0"/>
              <a:t>Batesian</a:t>
            </a:r>
            <a:r>
              <a:rPr lang="en-US" sz="3600" dirty="0" smtClean="0"/>
              <a:t> mimicry?</a:t>
            </a:r>
          </a:p>
          <a:p>
            <a:pPr marL="514350" indent="-514350">
              <a:lnSpc>
                <a:spcPct val="100000"/>
              </a:lnSpc>
              <a:spcBef>
                <a:spcPts val="0"/>
              </a:spcBef>
              <a:buNone/>
            </a:pPr>
            <a:endParaRPr lang="en-US" sz="3600" dirty="0"/>
          </a:p>
          <a:p>
            <a:pPr>
              <a:lnSpc>
                <a:spcPct val="100000"/>
              </a:lnSpc>
              <a:spcBef>
                <a:spcPts val="0"/>
              </a:spcBef>
              <a:buFont typeface="Courier New" charset="0"/>
              <a:buChar char="o"/>
            </a:pPr>
            <a:r>
              <a:rPr lang="en-US" sz="3600" dirty="0" smtClean="0"/>
              <a:t> By giving a precise definition</a:t>
            </a:r>
          </a:p>
          <a:p>
            <a:pPr>
              <a:lnSpc>
                <a:spcPct val="100000"/>
              </a:lnSpc>
              <a:spcBef>
                <a:spcPts val="0"/>
              </a:spcBef>
              <a:buFont typeface="Courier New" charset="0"/>
              <a:buChar char="o"/>
            </a:pPr>
            <a:r>
              <a:rPr lang="en-US" sz="3600" dirty="0"/>
              <a:t> </a:t>
            </a:r>
            <a:r>
              <a:rPr lang="en-US" sz="3600" dirty="0" smtClean="0"/>
              <a:t>By providing several examples</a:t>
            </a:r>
          </a:p>
          <a:p>
            <a:pPr>
              <a:lnSpc>
                <a:spcPct val="100000"/>
              </a:lnSpc>
              <a:spcBef>
                <a:spcPts val="0"/>
              </a:spcBef>
              <a:buFont typeface="Courier New" charset="0"/>
              <a:buChar char="o"/>
            </a:pPr>
            <a:r>
              <a:rPr lang="en-US" sz="3600" dirty="0"/>
              <a:t> </a:t>
            </a:r>
            <a:r>
              <a:rPr lang="en-US" sz="3600" dirty="0" smtClean="0"/>
              <a:t>By referring to the textbook</a:t>
            </a:r>
          </a:p>
          <a:p>
            <a:pPr>
              <a:lnSpc>
                <a:spcPct val="100000"/>
              </a:lnSpc>
              <a:spcBef>
                <a:spcPts val="0"/>
              </a:spcBef>
              <a:buFont typeface="Courier New" charset="0"/>
              <a:buChar char="o"/>
            </a:pPr>
            <a:r>
              <a:rPr lang="en-US" sz="3600" dirty="0"/>
              <a:t> </a:t>
            </a:r>
            <a:r>
              <a:rPr lang="en-US" sz="3600" dirty="0" smtClean="0"/>
              <a:t>By contrasting it with another hypothesis</a:t>
            </a:r>
          </a:p>
        </p:txBody>
      </p:sp>
      <p:sp>
        <p:nvSpPr>
          <p:cNvPr id="4" name="Oval 3"/>
          <p:cNvSpPr/>
          <p:nvPr/>
        </p:nvSpPr>
        <p:spPr>
          <a:xfrm>
            <a:off x="969817" y="3732430"/>
            <a:ext cx="193964" cy="207818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5033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81751"/>
            <a:ext cx="10515600" cy="1325563"/>
          </a:xfrm>
        </p:spPr>
        <p:txBody>
          <a:bodyPr/>
          <a:lstStyle/>
          <a:p>
            <a:r>
              <a:rPr lang="en-US" b="1" dirty="0" smtClean="0"/>
              <a:t>Explanation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dirty="0" smtClean="0"/>
              <a:t>The professor mentions a number of examples of models and mimics to explain </a:t>
            </a:r>
            <a:r>
              <a:rPr lang="en-US" sz="3600" dirty="0" err="1" smtClean="0"/>
              <a:t>Batesian</a:t>
            </a:r>
            <a:r>
              <a:rPr lang="en-US" sz="3600" dirty="0" smtClean="0"/>
              <a:t> mimicry: the monarch and viceroy butterflies; the day flying moth and the swallowtail butterfly; the bumblebee and the beetle; the honeybee and the hoverfly; the wasp and the hawk moth.</a:t>
            </a:r>
          </a:p>
        </p:txBody>
      </p:sp>
    </p:spTree>
    <p:extLst>
      <p:ext uri="{BB962C8B-B14F-4D97-AF65-F5344CB8AC3E}">
        <p14:creationId xmlns:p14="http://schemas.microsoft.com/office/powerpoint/2010/main" val="16198541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6000" y="3144044"/>
            <a:ext cx="2540000" cy="1714500"/>
          </a:xfrm>
        </p:spPr>
      </p:pic>
    </p:spTree>
    <p:extLst>
      <p:ext uri="{BB962C8B-B14F-4D97-AF65-F5344CB8AC3E}">
        <p14:creationId xmlns:p14="http://schemas.microsoft.com/office/powerpoint/2010/main" val="1402085276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Retrospect">
  <a:themeElements>
    <a:clrScheme name="Retrospect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6B9F25"/>
      </a:hlink>
      <a:folHlink>
        <a:srgbClr val="B26B02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D26EA377-59BD-4C9C-9D94-EE8416EE4C79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706</TotalTime>
  <Words>346</Words>
  <Application>Microsoft Office PowerPoint</Application>
  <PresentationFormat>Widescreen</PresentationFormat>
  <Paragraphs>44</Paragraphs>
  <Slides>9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9</vt:i4>
      </vt:variant>
    </vt:vector>
  </HeadingPairs>
  <TitlesOfParts>
    <vt:vector size="15" baseType="lpstr">
      <vt:lpstr>Arial</vt:lpstr>
      <vt:lpstr>Calibri</vt:lpstr>
      <vt:lpstr>Calibri Light</vt:lpstr>
      <vt:lpstr>Courier New</vt:lpstr>
      <vt:lpstr>Office Theme</vt:lpstr>
      <vt:lpstr>Retrospect</vt:lpstr>
      <vt:lpstr>Review </vt:lpstr>
      <vt:lpstr>Technique</vt:lpstr>
      <vt:lpstr>1 Notice how the professor explains a point </vt:lpstr>
      <vt:lpstr>2 Listen closely to examples </vt:lpstr>
      <vt:lpstr>3  Listen for a sudden change in topic</vt:lpstr>
      <vt:lpstr>Question</vt:lpstr>
      <vt:lpstr>Answer</vt:lpstr>
      <vt:lpstr>Explanation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Review</dc:title>
  <dc:creator>Pamela Sharpe</dc:creator>
  <cp:lastModifiedBy>KGirardi</cp:lastModifiedBy>
  <cp:revision>58</cp:revision>
  <cp:lastPrinted>2017-10-11T19:17:51Z</cp:lastPrinted>
  <dcterms:created xsi:type="dcterms:W3CDTF">2017-10-11T17:59:39Z</dcterms:created>
  <dcterms:modified xsi:type="dcterms:W3CDTF">2019-09-04T14:11:46Z</dcterms:modified>
</cp:coreProperties>
</file>